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58" r:id="rId6"/>
    <p:sldId id="276" r:id="rId7"/>
    <p:sldId id="277" r:id="rId8"/>
    <p:sldId id="278" r:id="rId9"/>
    <p:sldId id="279" r:id="rId10"/>
    <p:sldId id="280" r:id="rId11"/>
    <p:sldId id="264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00"/>
        <p:guide pos="3705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rgbClr val="313036"/>
        </a:solid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/>
          <p:nvPr/>
        </p:nvSpPr>
        <p:spPr>
          <a:xfrm>
            <a:off x="7497763" y="2470150"/>
            <a:ext cx="4117975" cy="4387850"/>
          </a:xfrm>
          <a:prstGeom prst="triangle">
            <a:avLst>
              <a:gd name="adj" fmla="val 50000"/>
            </a:avLst>
          </a:prstGeom>
          <a:solidFill>
            <a:srgbClr val="5284C1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2"/>
          <p:cNvSpPr/>
          <p:nvPr/>
        </p:nvSpPr>
        <p:spPr>
          <a:xfrm rot="10800000" flipH="1">
            <a:off x="7605713" y="615950"/>
            <a:ext cx="4116388" cy="4387850"/>
          </a:xfrm>
          <a:prstGeom prst="triangle">
            <a:avLst>
              <a:gd name="adj" fmla="val 50000"/>
            </a:avLst>
          </a:prstGeom>
          <a:solidFill>
            <a:srgbClr val="5284C1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2"/>
          <p:cNvSpPr/>
          <p:nvPr/>
        </p:nvSpPr>
        <p:spPr>
          <a:xfrm>
            <a:off x="7980363" y="0"/>
            <a:ext cx="4211638" cy="5521325"/>
          </a:xfrm>
          <a:custGeom>
            <a:avLst/>
            <a:gdLst/>
            <a:ahLst/>
            <a:cxnLst/>
            <a:rect l="l" t="t" r="r" b="b"/>
            <a:pathLst>
              <a:path w="4211192" h="5521326" extrusionOk="0">
                <a:moveTo>
                  <a:pt x="0" y="0"/>
                </a:moveTo>
                <a:lnTo>
                  <a:pt x="4211192" y="0"/>
                </a:lnTo>
                <a:lnTo>
                  <a:pt x="4211192" y="1433581"/>
                </a:lnTo>
                <a:lnTo>
                  <a:pt x="2419731" y="552132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2"/>
          <p:cNvSpPr/>
          <p:nvPr/>
        </p:nvSpPr>
        <p:spPr>
          <a:xfrm>
            <a:off x="10668000" y="3298825"/>
            <a:ext cx="1524000" cy="3522663"/>
          </a:xfrm>
          <a:custGeom>
            <a:avLst/>
            <a:gdLst/>
            <a:ahLst/>
            <a:cxnLst/>
            <a:rect l="l" t="t" r="r" b="b"/>
            <a:pathLst>
              <a:path w="1524002" h="3523280" extrusionOk="0">
                <a:moveTo>
                  <a:pt x="1510428" y="0"/>
                </a:moveTo>
                <a:lnTo>
                  <a:pt x="1524002" y="31663"/>
                </a:lnTo>
                <a:lnTo>
                  <a:pt x="1524002" y="3523280"/>
                </a:lnTo>
                <a:lnTo>
                  <a:pt x="0" y="3523280"/>
                </a:lnTo>
                <a:lnTo>
                  <a:pt x="15104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2"/>
          <p:cNvSpPr/>
          <p:nvPr/>
        </p:nvSpPr>
        <p:spPr>
          <a:xfrm rot="10800000" flipH="1">
            <a:off x="7994650" y="1336675"/>
            <a:ext cx="4210050" cy="5521325"/>
          </a:xfrm>
          <a:custGeom>
            <a:avLst/>
            <a:gdLst/>
            <a:ahLst/>
            <a:cxnLst/>
            <a:rect l="l" t="t" r="r" b="b"/>
            <a:pathLst>
              <a:path w="4211192" h="5521326" extrusionOk="0">
                <a:moveTo>
                  <a:pt x="0" y="0"/>
                </a:moveTo>
                <a:lnTo>
                  <a:pt x="4211192" y="0"/>
                </a:lnTo>
                <a:lnTo>
                  <a:pt x="4211192" y="1433581"/>
                </a:lnTo>
                <a:lnTo>
                  <a:pt x="2419731" y="552132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2"/>
          <p:cNvSpPr/>
          <p:nvPr/>
        </p:nvSpPr>
        <p:spPr>
          <a:xfrm flipH="1">
            <a:off x="9356725" y="0"/>
            <a:ext cx="2841625" cy="4972050"/>
          </a:xfrm>
          <a:custGeom>
            <a:avLst/>
            <a:gdLst/>
            <a:ahLst/>
            <a:cxnLst/>
            <a:rect l="l" t="t" r="r" b="b"/>
            <a:pathLst>
              <a:path w="2840735" h="4972050" extrusionOk="0">
                <a:moveTo>
                  <a:pt x="2840735" y="0"/>
                </a:moveTo>
                <a:lnTo>
                  <a:pt x="0" y="0"/>
                </a:lnTo>
                <a:lnTo>
                  <a:pt x="0" y="3888920"/>
                </a:lnTo>
                <a:lnTo>
                  <a:pt x="508141" y="4972050"/>
                </a:lnTo>
                <a:lnTo>
                  <a:pt x="2840735" y="0"/>
                </a:lnTo>
                <a:close/>
              </a:path>
            </a:pathLst>
          </a:custGeom>
          <a:solidFill>
            <a:srgbClr val="00B0F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2"/>
          <p:cNvSpPr/>
          <p:nvPr/>
        </p:nvSpPr>
        <p:spPr>
          <a:xfrm>
            <a:off x="10277475" y="2379663"/>
            <a:ext cx="1920875" cy="4478338"/>
          </a:xfrm>
          <a:custGeom>
            <a:avLst/>
            <a:gdLst/>
            <a:ahLst/>
            <a:cxnLst/>
            <a:rect l="l" t="t" r="r" b="b"/>
            <a:pathLst>
              <a:path w="1919818" h="4478239" extrusionOk="0">
                <a:moveTo>
                  <a:pt x="1919818" y="0"/>
                </a:moveTo>
                <a:lnTo>
                  <a:pt x="1919818" y="4478239"/>
                </a:lnTo>
                <a:lnTo>
                  <a:pt x="0" y="4478239"/>
                </a:lnTo>
                <a:lnTo>
                  <a:pt x="1919818" y="0"/>
                </a:lnTo>
                <a:close/>
              </a:path>
            </a:pathLst>
          </a:custGeom>
          <a:solidFill>
            <a:srgbClr val="00B0F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2"/>
          <p:cNvSpPr/>
          <p:nvPr/>
        </p:nvSpPr>
        <p:spPr>
          <a:xfrm>
            <a:off x="838200" y="2992438"/>
            <a:ext cx="2057400" cy="77311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2"/>
          <p:cNvSpPr txBox="1"/>
          <p:nvPr>
            <p:ph type="ctrTitle"/>
          </p:nvPr>
        </p:nvSpPr>
        <p:spPr>
          <a:xfrm>
            <a:off x="2908935" y="1575435"/>
            <a:ext cx="693547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6600"/>
              <a:buFont typeface="Calibri"/>
              <a:buNone/>
              <a:defRPr sz="6600">
                <a:solidFill>
                  <a:srgbClr val="00B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type="subTitle" idx="1"/>
          </p:nvPr>
        </p:nvSpPr>
        <p:spPr>
          <a:xfrm>
            <a:off x="734291" y="3875078"/>
            <a:ext cx="741910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None/>
              <a:defRPr sz="1400">
                <a:solidFill>
                  <a:srgbClr val="00B0F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2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title">
  <p:cSld name="SECTION_HEADER">
    <p:bg>
      <p:bgPr>
        <a:solidFill>
          <a:srgbClr val="313036"/>
        </a:solid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/>
          <p:nvPr/>
        </p:nvSpPr>
        <p:spPr>
          <a:xfrm>
            <a:off x="0" y="1550988"/>
            <a:ext cx="5056188" cy="5308600"/>
          </a:xfrm>
          <a:prstGeom prst="rtTriangle">
            <a:avLst/>
          </a:prstGeom>
          <a:solidFill>
            <a:srgbClr val="00B0F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3"/>
          <p:cNvSpPr/>
          <p:nvPr/>
        </p:nvSpPr>
        <p:spPr>
          <a:xfrm>
            <a:off x="0" y="4187825"/>
            <a:ext cx="2433638" cy="2676525"/>
          </a:xfrm>
          <a:prstGeom prst="rtTriangle">
            <a:avLst/>
          </a:prstGeom>
          <a:solidFill>
            <a:srgbClr val="00B0F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0" y="0"/>
            <a:ext cx="1403350" cy="4249738"/>
          </a:xfrm>
          <a:custGeom>
            <a:avLst/>
            <a:gdLst/>
            <a:ahLst/>
            <a:cxnLst/>
            <a:rect l="l" t="t" r="r" b="b"/>
            <a:pathLst>
              <a:path w="1403028" h="4249228" extrusionOk="0">
                <a:moveTo>
                  <a:pt x="0" y="0"/>
                </a:moveTo>
                <a:lnTo>
                  <a:pt x="1403028" y="0"/>
                </a:lnTo>
                <a:lnTo>
                  <a:pt x="47010" y="4249228"/>
                </a:lnTo>
                <a:lnTo>
                  <a:pt x="0" y="4202313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3"/>
          <p:cNvSpPr/>
          <p:nvPr/>
        </p:nvSpPr>
        <p:spPr>
          <a:xfrm>
            <a:off x="0" y="0"/>
            <a:ext cx="3098800" cy="5732463"/>
          </a:xfrm>
          <a:custGeom>
            <a:avLst/>
            <a:gdLst/>
            <a:ahLst/>
            <a:cxnLst/>
            <a:rect l="l" t="t" r="r" b="b"/>
            <a:pathLst>
              <a:path w="3098474" h="5733086" extrusionOk="0">
                <a:moveTo>
                  <a:pt x="0" y="0"/>
                </a:moveTo>
                <a:lnTo>
                  <a:pt x="3098474" y="0"/>
                </a:lnTo>
                <a:lnTo>
                  <a:pt x="1404462" y="5733086"/>
                </a:lnTo>
                <a:lnTo>
                  <a:pt x="0" y="42193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3"/>
          <p:cNvSpPr/>
          <p:nvPr/>
        </p:nvSpPr>
        <p:spPr>
          <a:xfrm>
            <a:off x="0" y="-4762"/>
            <a:ext cx="2300288" cy="4740275"/>
          </a:xfrm>
          <a:custGeom>
            <a:avLst/>
            <a:gdLst/>
            <a:ahLst/>
            <a:cxnLst/>
            <a:rect l="l" t="t" r="r" b="b"/>
            <a:pathLst>
              <a:path w="2300416" h="4740048" extrusionOk="0">
                <a:moveTo>
                  <a:pt x="0" y="0"/>
                </a:moveTo>
                <a:lnTo>
                  <a:pt x="2300416" y="0"/>
                </a:lnTo>
                <a:lnTo>
                  <a:pt x="471912" y="4740048"/>
                </a:lnTo>
                <a:lnTo>
                  <a:pt x="0" y="4266872"/>
                </a:lnTo>
                <a:lnTo>
                  <a:pt x="0" y="0"/>
                </a:lnTo>
                <a:close/>
              </a:path>
            </a:pathLst>
          </a:custGeom>
          <a:solidFill>
            <a:srgbClr val="5284C1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3"/>
          <p:cNvSpPr txBox="1"/>
          <p:nvPr>
            <p:ph type="title"/>
          </p:nvPr>
        </p:nvSpPr>
        <p:spPr>
          <a:xfrm>
            <a:off x="3408773" y="904081"/>
            <a:ext cx="599846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6000"/>
              <a:buFont typeface="Calibri"/>
              <a:buNone/>
              <a:defRPr sz="6000">
                <a:solidFill>
                  <a:srgbClr val="00B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type="body" idx="1"/>
          </p:nvPr>
        </p:nvSpPr>
        <p:spPr>
          <a:xfrm>
            <a:off x="3408772" y="3783806"/>
            <a:ext cx="599846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None/>
              <a:defRPr sz="1400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rgbClr val="313036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24"/>
          <p:cNvCxnSpPr/>
          <p:nvPr/>
        </p:nvCxnSpPr>
        <p:spPr>
          <a:xfrm>
            <a:off x="0" y="6200775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>
            <p:ph type="ctrTitle"/>
          </p:nvPr>
        </p:nvSpPr>
        <p:spPr>
          <a:xfrm>
            <a:off x="2855595" y="2310765"/>
            <a:ext cx="689737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600"/>
              <a:buFont typeface="Calibri"/>
              <a:buNone/>
            </a:pPr>
            <a:r>
              <a:rPr lang="zh-CN">
                <a:solidFill>
                  <a:srgbClr val="F2F2F2"/>
                </a:solidFill>
              </a:rPr>
              <a:t>OpenStree</a:t>
            </a:r>
            <a:r>
              <a:rPr lang="en-US" altLang="zh-CN">
                <a:solidFill>
                  <a:srgbClr val="F2F2F2"/>
                </a:solidFill>
              </a:rPr>
              <a:t>tM</a:t>
            </a:r>
            <a:r>
              <a:rPr lang="zh-CN">
                <a:solidFill>
                  <a:srgbClr val="F2F2F2"/>
                </a:solidFill>
              </a:rPr>
              <a:t>ap</a:t>
            </a:r>
            <a:br>
              <a:rPr lang="zh-CN">
                <a:solidFill>
                  <a:srgbClr val="F2F2F2"/>
                </a:solidFill>
              </a:rPr>
            </a:br>
            <a:br>
              <a:rPr lang="zh-CN">
                <a:solidFill>
                  <a:srgbClr val="F2F2F2"/>
                </a:solidFill>
              </a:rPr>
            </a:br>
            <a:r>
              <a:rPr lang="en-US" altLang="zh-CN" sz="4400" i="1">
                <a:solidFill>
                  <a:srgbClr val="F2F2F2"/>
                </a:solidFill>
              </a:rPr>
              <a:t>Projekat</a:t>
            </a:r>
            <a:r>
              <a:rPr lang="zh-CN" sz="4400" b="0" i="1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zh-CN" sz="66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66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 txBox="1"/>
          <p:nvPr>
            <p:ph type="subTitle" idx="1"/>
          </p:nvPr>
        </p:nvSpPr>
        <p:spPr>
          <a:xfrm>
            <a:off x="735013" y="3875088"/>
            <a:ext cx="7418388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endParaRPr>
              <a:solidFill>
                <a:srgbClr val="F2F2F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r>
              <a:rPr lang="zh-CN">
                <a:solidFill>
                  <a:srgbClr val="F2F2F2"/>
                </a:solidFill>
              </a:rPr>
              <a:t>Anđela Ranđelović 1375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793301" y="3101125"/>
            <a:ext cx="20625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r>
              <a:rPr lang="zh-CN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GEOGRAFSKI INFORMACIONI SISTEMI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image18.png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5779770" y="3355975"/>
            <a:ext cx="4290060" cy="32626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74395" y="133350"/>
            <a:ext cx="1078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Svaka tabela kao takva nam pruža neki osnovni layer i to bi izgledalo ovako:</a:t>
            </a:r>
            <a:endParaRPr lang="en-US" sz="2000"/>
          </a:p>
        </p:txBody>
      </p:sp>
      <p:pic>
        <p:nvPicPr>
          <p:cNvPr id="16" name="image7.png"/>
          <p:cNvPicPr preferRelativeResize="0"/>
          <p:nvPr/>
        </p:nvPicPr>
        <p:blipFill>
          <a:blip r:embed="rId2"/>
          <a:srcRect/>
          <a:stretch>
            <a:fillRect/>
          </a:stretch>
        </p:blipFill>
        <p:spPr>
          <a:xfrm>
            <a:off x="5534660" y="766445"/>
            <a:ext cx="4535170" cy="3466465"/>
          </a:xfrm>
          <a:prstGeom prst="rect">
            <a:avLst/>
          </a:prstGeom>
        </p:spPr>
      </p:pic>
      <p:pic>
        <p:nvPicPr>
          <p:cNvPr id="18" name="image1.png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1751330" y="3333750"/>
            <a:ext cx="4803140" cy="3284855"/>
          </a:xfrm>
          <a:prstGeom prst="rect">
            <a:avLst/>
          </a:prstGeom>
        </p:spPr>
      </p:pic>
      <p:pic>
        <p:nvPicPr>
          <p:cNvPr id="6" name="image2.png"/>
          <p:cNvPicPr preferRelativeResize="0"/>
          <p:nvPr/>
        </p:nvPicPr>
        <p:blipFill>
          <a:blip r:embed="rId4"/>
          <a:srcRect t="-3846" b="3846"/>
          <a:stretch>
            <a:fillRect/>
          </a:stretch>
        </p:blipFill>
        <p:spPr>
          <a:xfrm>
            <a:off x="1751965" y="607060"/>
            <a:ext cx="4802505" cy="3363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874395" y="133350"/>
            <a:ext cx="10784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Odabirom u donjem levom meniju možemo omogućiti i “preklapanje” layer-a u prikazu:</a:t>
            </a:r>
            <a:endParaRPr lang="en-US" sz="2000"/>
          </a:p>
        </p:txBody>
      </p:sp>
      <p:pic>
        <p:nvPicPr>
          <p:cNvPr id="24" name="image24.png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1268095" y="840105"/>
            <a:ext cx="8333740" cy="5302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image21.png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6110288" y="2094230"/>
            <a:ext cx="5730875" cy="4013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95985" y="154305"/>
            <a:ext cx="107842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Za svaki layer imamo filtriranje preko QueryBuilder-a ili preko SQL upita: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SELECT * FROM "planet_osm_point" WHERE amenity = 'university' 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2" name="image6.png"/>
          <p:cNvPicPr preferRelativeResize="0"/>
          <p:nvPr/>
        </p:nvPicPr>
        <p:blipFill>
          <a:blip r:embed="rId2"/>
          <a:srcRect/>
          <a:stretch>
            <a:fillRect/>
          </a:stretch>
        </p:blipFill>
        <p:spPr>
          <a:xfrm>
            <a:off x="895985" y="1169035"/>
            <a:ext cx="6584315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330200"/>
            <a:ext cx="7791450" cy="452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115" y="1341120"/>
            <a:ext cx="5191760" cy="5328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910" y="717550"/>
            <a:ext cx="9985375" cy="58153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52805" y="228600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 ovom primeru prikazani su svi Univerziteti u Centralnoj Srbiji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9775" y="298450"/>
            <a:ext cx="4963160" cy="3359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273050"/>
            <a:ext cx="4834255" cy="33737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57835" y="4452620"/>
            <a:ext cx="108483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57835" y="3844925"/>
            <a:ext cx="75469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Ovaj primer sam iskoristila i kao bih pokazala benefit indeksa. U ovom slučaju indeks je podignut kad kolonom amenity tabele planet_osm_point. Na slici levo gde je rezultat uz korišćenje indeksa, vidimo da se upit izvršio skoro duplo brže nego na slici desno gde nemamo indeks.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445" y="3484880"/>
            <a:ext cx="3469005" cy="27565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3425" y="674370"/>
            <a:ext cx="5873115" cy="413004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38200" y="281940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Ovde su prikazana sva istorijski bitna mesta na mapi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55" y="2797810"/>
            <a:ext cx="6141085" cy="3114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674370"/>
            <a:ext cx="6019800" cy="47605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431280" y="356870"/>
            <a:ext cx="32448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Sa indeksom nad kolonom historic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824980" y="5912485"/>
            <a:ext cx="12528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Bez indeksa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211455" y="5605780"/>
            <a:ext cx="5334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Može se primetiti da sa povećanjem podataka koji se vrate, iako ima indeks, brzina se ne smanjuje znatno.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877570"/>
            <a:ext cx="8452485" cy="4920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7190" y="365125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Prikaz svih oblasti (poligona) na kojima se nalaze galerije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90" y="1922780"/>
            <a:ext cx="5525135" cy="32785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862330"/>
            <a:ext cx="8032750" cy="41141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7190" y="365125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Prikaz broja pet-shopova po oblastima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862330"/>
            <a:ext cx="5273675" cy="3813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4210050"/>
            <a:ext cx="5097145" cy="24174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431280" y="356870"/>
            <a:ext cx="30181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Sa indeksom nad kolonom shop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5010785" y="6243320"/>
            <a:ext cx="1252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Bez indeksa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840" y="514350"/>
            <a:ext cx="5979160" cy="3455035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77190" y="365125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Svi kafici koji se nalaze u krugu od 10m u odnosu na pešačku zonu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5" y="2569845"/>
            <a:ext cx="5757545" cy="3562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671830"/>
            <a:ext cx="7498715" cy="447738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031480" y="207645"/>
            <a:ext cx="33388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Sa indeksom nad kolonom highway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9161780" y="6264275"/>
            <a:ext cx="1252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Bez indeksa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>
            <a:off x="803275" y="1808163"/>
            <a:ext cx="3498850" cy="3668712"/>
            <a:chOff x="803305" y="1808163"/>
            <a:chExt cx="3498812" cy="3669263"/>
          </a:xfrm>
        </p:grpSpPr>
        <p:sp>
          <p:nvSpPr>
            <p:cNvPr id="109" name="Google Shape;109;p7"/>
            <p:cNvSpPr/>
            <p:nvPr/>
          </p:nvSpPr>
          <p:spPr>
            <a:xfrm>
              <a:off x="803305" y="1808163"/>
              <a:ext cx="3498812" cy="2353639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1343949" y="4125030"/>
              <a:ext cx="121596" cy="914400"/>
            </a:xfrm>
            <a:prstGeom prst="rect">
              <a:avLst/>
            </a:prstGeom>
            <a:solidFill>
              <a:srgbClr val="3130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" name="Google Shape;111;p7"/>
            <p:cNvCxnSpPr/>
            <p:nvPr/>
          </p:nvCxnSpPr>
          <p:spPr>
            <a:xfrm>
              <a:off x="1343949" y="4161802"/>
              <a:ext cx="0" cy="1315624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" name="Google Shape;11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altLang="zh-CN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Tehnologije i alati</a:t>
            </a:r>
            <a:endParaRPr lang="en-US" altLang="zh-CN"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7"/>
          <p:cNvGrpSpPr/>
          <p:nvPr/>
        </p:nvGrpSpPr>
        <p:grpSpPr>
          <a:xfrm>
            <a:off x="4346575" y="1808163"/>
            <a:ext cx="3498850" cy="3668712"/>
            <a:chOff x="803305" y="1808163"/>
            <a:chExt cx="3498812" cy="3669263"/>
          </a:xfrm>
        </p:grpSpPr>
        <p:sp>
          <p:nvSpPr>
            <p:cNvPr id="117" name="Google Shape;117;p7"/>
            <p:cNvSpPr/>
            <p:nvPr/>
          </p:nvSpPr>
          <p:spPr>
            <a:xfrm>
              <a:off x="803305" y="1808163"/>
              <a:ext cx="3498812" cy="2353639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343949" y="4125030"/>
              <a:ext cx="121596" cy="914400"/>
            </a:xfrm>
            <a:prstGeom prst="rect">
              <a:avLst/>
            </a:prstGeom>
            <a:solidFill>
              <a:srgbClr val="3130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" name="Google Shape;119;p7"/>
            <p:cNvCxnSpPr/>
            <p:nvPr/>
          </p:nvCxnSpPr>
          <p:spPr>
            <a:xfrm>
              <a:off x="1343949" y="4161802"/>
              <a:ext cx="0" cy="1315624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0" name="Google Shape;120;p7"/>
          <p:cNvGrpSpPr/>
          <p:nvPr/>
        </p:nvGrpSpPr>
        <p:grpSpPr>
          <a:xfrm>
            <a:off x="7881938" y="1808163"/>
            <a:ext cx="3498850" cy="3668712"/>
            <a:chOff x="803305" y="1808163"/>
            <a:chExt cx="3498812" cy="3669263"/>
          </a:xfrm>
        </p:grpSpPr>
        <p:sp>
          <p:nvSpPr>
            <p:cNvPr id="121" name="Google Shape;121;p7"/>
            <p:cNvSpPr/>
            <p:nvPr/>
          </p:nvSpPr>
          <p:spPr>
            <a:xfrm>
              <a:off x="803305" y="1808163"/>
              <a:ext cx="3498812" cy="2353639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1343949" y="4125030"/>
              <a:ext cx="121596" cy="914400"/>
            </a:xfrm>
            <a:prstGeom prst="rect">
              <a:avLst/>
            </a:prstGeom>
            <a:solidFill>
              <a:srgbClr val="3130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Google Shape;123;p7"/>
            <p:cNvCxnSpPr/>
            <p:nvPr/>
          </p:nvCxnSpPr>
          <p:spPr>
            <a:xfrm>
              <a:off x="1343949" y="4161802"/>
              <a:ext cx="0" cy="1315624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" name="Google Shape;125;p7"/>
          <p:cNvSpPr/>
          <p:nvPr/>
        </p:nvSpPr>
        <p:spPr>
          <a:xfrm>
            <a:off x="1343660" y="4290695"/>
            <a:ext cx="409702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en-US" altLang="zh-CN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OpenStreetMap</a:t>
            </a:r>
            <a:endParaRPr lang="en-US" altLang="zh-CN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5015230" y="4289425"/>
            <a:ext cx="311023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zh-CN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osm2pgsql</a:t>
            </a:r>
            <a:endParaRPr lang="zh-CN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8543925" y="4289425"/>
            <a:ext cx="2836545" cy="107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Quantum GIS</a:t>
            </a:r>
            <a:endParaRPr lang="en-US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1822450"/>
            <a:ext cx="2381250" cy="232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0" y="2145665"/>
            <a:ext cx="3123565" cy="1677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925" y="2466975"/>
            <a:ext cx="3444875" cy="1033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OpenStreetMap</a:t>
            </a:r>
            <a:endParaRPr lang="en-US" sz="4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1417955" y="1691005"/>
            <a:ext cx="9505950" cy="341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OpenStreetMap ili popularno OSM je open-source projekat koji pruža podatke ta mnogobrojne aplikacije i websajtove. </a:t>
            </a:r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To je alat za kreiranje i deljenje informacija o mapama.</a:t>
            </a: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Iako besplatan za korišćenje on odžava visok nivo preciznosti i veliki broj detalja i zbog toga ga koriste mnoga komercijalna softverska rešenja i poznate kompanije kao što su: Amazon, Apple, Facebook, Microsoft, Wikipedia, Wikimedia, Pinterest, Snapchat, PokemonGo...</a:t>
            </a:r>
            <a:endParaRPr lang="en-US" sz="2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007745" y="303530"/>
            <a:ext cx="1017587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Za ovaj projekat, preuzeti su OSM podaci sa sajta Geofabrik i konrektno su skinuti podaci o mapama u Srbiji. (http://download.geofabrik.de/europe/serbia.html)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Prednost kod korišćenja ovih podataka je što se ažuriraju svakodnevno, laki su za korišćenje i pouzdani.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Takođe, za potrebe projekta podignuta je Postrgres baza podataka sa postgis ekstenzijom i šema je nazvana </a:t>
            </a:r>
            <a:r>
              <a:rPr lang="en-US" sz="2000" b="0" i="1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gistest</a:t>
            </a:r>
            <a:r>
              <a:rPr lang="en-US" sz="2000" b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GUI za Postgres je PgAdmin.</a:t>
            </a:r>
            <a:endParaRPr lang="en-US" sz="2000" b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b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Zbog specifičnosti sistema i nekih izvršenih izmena zbog toga, ističem da je operativni sistem na kome se radi Ubuntu 18.04.</a:t>
            </a:r>
            <a:endParaRPr lang="en-US" sz="2000" b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Nakon preuzimanja podataka i kreiranja šeme, bilo je potrebno učitati podatke o mapama. Za to je korišćen alat </a:t>
            </a:r>
            <a: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Osm2pgsql</a:t>
            </a:r>
            <a:r>
              <a:rPr lang="en-US" sz="200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To je command line program koji služi za import OSM podataka u  PostgreSQL/PostGIS bazu.</a:t>
            </a:r>
            <a:endParaRPr lang="en-US" sz="200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Komanda je izgledala ovako: </a:t>
            </a:r>
            <a:endParaRPr lang="en-US" sz="200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osm2pgsql -c /home/dev/Downloads/serbia-latest.osm.pbf -d gistest -U postgres -W -H localhost -P 5432 -r pbf</a:t>
            </a:r>
            <a:endParaRPr lang="en-US" sz="20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Preuzeti podaci su u .osm.pbf formatu.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OSM format podataka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66165" y="1562100"/>
            <a:ext cx="1005840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Struktura OSM podataka se sastoji od sledećih elemenata: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Nodes - tačke koje se koriste za označavanje lokacije. Mogu biti odvojene ili povezane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Ways - povezana linija nodova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Closed ways - putevi koji formiraju zatvorenu liniju.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Areas - zatvoreni putevi koji su popunjeni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Realation - koristi se kada se kreiraju kompleksniji objekti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Svaki element ima tagove. Tag je key-value par koji opisuje šta je zapravo taj element.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Kanonički format podataka za OSM je XML. U projektu je korišćena njegova optimizacija - Protocol Buffer Binary Format (</a:t>
            </a:r>
            <a:r>
              <a:rPr lang="en-US" sz="20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PBF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) koji zauzima manji prostor na disku i lakši je za čitanje.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2000"/>
          </a:p>
          <a:p>
            <a:pPr marL="0" indent="0">
              <a:buFont typeface="Arial" panose="02080604020202020204" pitchFamily="34" charset="0"/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777875" y="559435"/>
            <a:ext cx="10432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Nakon učitavanja podataka možemo videti da su kreirane četiri tabele: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922020"/>
            <a:ext cx="2190750" cy="1466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70280" y="2489835"/>
            <a:ext cx="100584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Zbog velikog obima podataka u tabeli planet_osm_polygon i lošeg rada programa QGis, kreirala sam novu tabelu poligon_mali koja sadrži smanjenu količinu podataka filtriranu na sledeći način: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i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SELECT *  FROM planet_osm_polygon WHERE name is not null AND name is not null .</a:t>
            </a:r>
            <a:endParaRPr lang="en-US" sz="2000" i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i="1"/>
          </a:p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Svaka od tabela sadrži podskup podataka planet.osm fajla i predstavlja reprezentaciju određenog geometrijskog tipa.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Point sarži nodove koji imaju interesantne tagove npr. place = city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Line sadrži ways sa interesantim tagovima npr. highway = motorway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Poligon sadrži ways koji formiraju zatvoreni prostor npr. landuse = reservoir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sz="2000" i="1"/>
          </a:p>
          <a:p>
            <a:pPr marL="0" indent="0">
              <a:buFont typeface="Arial" panose="02080604020202020204" pitchFamily="34" charset="0"/>
              <a:buNone/>
            </a:pPr>
            <a:endParaRPr lang="en-US" sz="2000"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39445" y="473710"/>
            <a:ext cx="1080516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Svaka tabela ima iste kolone (njih 69) i popunjena je tako da  predstavlja retko posednutu matricu. Značajne su sledeće kolone:</a:t>
            </a:r>
            <a:endParaRPr lang="en-US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osm_id je planet.osm ID nekog noda(point) ili way-a(line, polygon)</a:t>
            </a:r>
            <a:endParaRPr lang="en-US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name, place, landuse... je vrednost tog ključa, ako on postoji u tabeli</a:t>
            </a:r>
            <a:endParaRPr lang="en-US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way je PostGIS geometrija koja opisuje fizički layout objekta.</a:t>
            </a:r>
            <a:endParaRPr lang="en-US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QGis Alat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66165" y="1562100"/>
            <a:ext cx="437388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Najinteresnatniji deo projekta je vizuelizacija podataka i za to se koristi program QuantumGis ili QGis. Njegova distribucija za Linux je nažalost jako spora ali nam omogućava neki osnovni prikaz podataka. On daje i mogućnost kreiranja mapa, puštanja upita i analiziranja podataka.</a:t>
            </a:r>
            <a:endParaRPr lang="en-US" sz="2000"/>
          </a:p>
          <a:p>
            <a:pPr marL="0" indent="0">
              <a:buFont typeface="Arial" panose="02080604020202020204" pitchFamily="34" charset="0"/>
              <a:buNone/>
            </a:pP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0045" y="1409065"/>
            <a:ext cx="6226175" cy="3624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46570" y="5128895"/>
            <a:ext cx="44164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Izgled interfejsa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1186815" y="930275"/>
            <a:ext cx="10180955" cy="285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Calibri"/>
              <a:buNone/>
            </a:pPr>
            <a:r>
              <a:rPr lang="en-US" altLang="zh-CN" sz="60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Analiziranje i prikazivanje podataka</a:t>
            </a:r>
            <a:endParaRPr lang="en-US" altLang="zh-CN" sz="60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 txBox="1"/>
          <p:nvPr>
            <p:ph type="body" idx="1"/>
          </p:nvPr>
        </p:nvSpPr>
        <p:spPr>
          <a:xfrm>
            <a:off x="3397885" y="4070985"/>
            <a:ext cx="5999480" cy="86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Sledi prikaz upita koje sam izvršila korišćenjem QGis alata.</a:t>
            </a: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4583</Words>
  <Application>WPS Presentation</Application>
  <PresentationFormat/>
  <Paragraphs>116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SimSun</vt:lpstr>
      <vt:lpstr>Wingdings</vt:lpstr>
      <vt:lpstr>Arial</vt:lpstr>
      <vt:lpstr>Nimbus Roman No9 L</vt:lpstr>
      <vt:lpstr>Calibri</vt:lpstr>
      <vt:lpstr>DejaVu Sans</vt:lpstr>
      <vt:lpstr>Microsoft YaHei</vt:lpstr>
      <vt:lpstr>Droid Sans Fallback</vt:lpstr>
      <vt:lpstr>Arial Unicode MS</vt:lpstr>
      <vt:lpstr>OpenSymbol</vt:lpstr>
      <vt:lpstr>Office Theme</vt:lpstr>
      <vt:lpstr>OpenStreetMap  Projekat  </vt:lpstr>
      <vt:lpstr>Tehnologije i alati</vt:lpstr>
      <vt:lpstr>OpenStreetMap</vt:lpstr>
      <vt:lpstr>PowerPoint 演示文稿</vt:lpstr>
      <vt:lpstr>OSM format podataka</vt:lpstr>
      <vt:lpstr>PowerPoint 演示文稿</vt:lpstr>
      <vt:lpstr>PowerPoint 演示文稿</vt:lpstr>
      <vt:lpstr>QGis Alat</vt:lpstr>
      <vt:lpstr>Analiziranje i prikazivanje podataka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OpenStreetMap  </dc:title>
  <dc:creator>AnnJo</dc:creator>
  <cp:lastModifiedBy>dev</cp:lastModifiedBy>
  <cp:revision>23</cp:revision>
  <dcterms:created xsi:type="dcterms:W3CDTF">2022-01-14T14:22:52Z</dcterms:created>
  <dcterms:modified xsi:type="dcterms:W3CDTF">2022-01-14T14:22:52Z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  <property fmtid="{D5CDD505-2E9C-101B-9397-08002B2CF9AE}" pid="3" name="ICV">
    <vt:lpwstr>E0F998D79CE14BC39815011C0FE42492</vt:lpwstr>
  </property>
</Properties>
</file>